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Lst>
  <p:sldSz cx="12192000" cy="6858000"/>
  <p:notesSz cx="6858000" cy="9144000"/>
  <p:defaultTextStyle>
    <a:defPPr>
      <a:defRPr lang="e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77734" autoAdjust="0"/>
  </p:normalViewPr>
  <p:slideViewPr>
    <p:cSldViewPr snapToGrid="0">
      <p:cViewPr varScale="1">
        <p:scale>
          <a:sx n="68" d="100"/>
          <a:sy n="68" d="100"/>
        </p:scale>
        <p:origin x="121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68F93-9DC0-4AE4-88E6-CB5F95738B5E}" type="datetimeFigureOut">
              <a:rPr lang="es-ES" smtClean="0"/>
              <a:t>13/10/2024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92B5F-36F4-40A4-ADE6-786A05ED5592}" type="slidenum">
              <a:rPr lang="es-ES" smtClean="0"/>
              <a:t>‹#›</a:t>
            </a:fld>
            <a:endParaRPr lang="es-ES"/>
          </a:p>
        </p:txBody>
      </p:sp>
    </p:spTree>
    <p:extLst>
      <p:ext uri="{BB962C8B-B14F-4D97-AF65-F5344CB8AC3E}">
        <p14:creationId xmlns:p14="http://schemas.microsoft.com/office/powerpoint/2010/main" val="36101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
              <a:t>Σε αυτή την παρουσίαση, θα μάθουμε τα βασικά του Λειτουργικού Συστήματος. Θα συζητήσουμε τον ορισμό του Λειτουργικού Συστήματος και τους διαφορετικούς τύπους Λειτουργικού Συστήματος.</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a:t>
            </a:fld>
            <a:endParaRPr lang="es-ES"/>
          </a:p>
        </p:txBody>
      </p:sp>
    </p:spTree>
    <p:extLst>
      <p:ext uri="{BB962C8B-B14F-4D97-AF65-F5344CB8AC3E}">
        <p14:creationId xmlns:p14="http://schemas.microsoft.com/office/powerpoint/2010/main" val="2287988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
              <a:t>Ο χρήστης μπορεί να διαχειριστεί αρχεία διαγράφοντάς τα ή αντιγράφοντας τα σε άλλη τοποθεσία. Ο χρήστης μπορεί να οργανώσει αρχεία δημιουργώντας φακέλους και μετακινώντας αρχεία σε αυτούς. Αυτό βοηθά στο να διατηρούνται τα αρχεία οργανωμένα και να είναι εύκολο να βρεθούν. Ο χρήστης μπορεί επίσης να αναζητήσει αρχεία χρησιμοποιώντας τη γραμμή αναζήτησης.</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10</a:t>
            </a:fld>
            <a:endParaRPr lang="es-ES"/>
          </a:p>
        </p:txBody>
      </p:sp>
    </p:spTree>
    <p:extLst>
      <p:ext uri="{BB962C8B-B14F-4D97-AF65-F5344CB8AC3E}">
        <p14:creationId xmlns:p14="http://schemas.microsoft.com/office/powerpoint/2010/main" val="2494855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
              <a:t>Σε αυτήν την πρακτική δραστηριότητα, θα περιηγηθούμε στο Λειτουργικό Σύστημα, θα ανοίξουμε βασικά προγράμματα και θα οργανώσουμε αρχεία σε φακέλους. Αυτό θα μας δώσει πρακτική εμπειρία στη χρήση του λειτουργικού συστήματος.</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11</a:t>
            </a:fld>
            <a:endParaRPr lang="es-ES"/>
          </a:p>
        </p:txBody>
      </p:sp>
    </p:spTree>
    <p:extLst>
      <p:ext uri="{BB962C8B-B14F-4D97-AF65-F5344CB8AC3E}">
        <p14:creationId xmlns:p14="http://schemas.microsoft.com/office/powerpoint/2010/main" val="573167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
              <a:t>Συμπερασματικά, το λειτουργικό σύστημα είναι απαραίτητο μέρος ενός υπολογιστή. Διαχειρίζεται τους πόρους του υπολογιστή και λειτουργεί ως διεπαφή μεταξύ του χρήστη και του υλικού. Η κατανόηση της βασικής λειτουργίας του Λειτουργικού Συστήματος είναι σημαντική για κάθε χρήστη υπολογιστή.</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12</a:t>
            </a:fld>
            <a:endParaRPr lang="es-ES"/>
          </a:p>
        </p:txBody>
      </p:sp>
    </p:spTree>
    <p:extLst>
      <p:ext uri="{BB962C8B-B14F-4D97-AF65-F5344CB8AC3E}">
        <p14:creationId xmlns:p14="http://schemas.microsoft.com/office/powerpoint/2010/main" val="409735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
              <a:t>Θα ξεκινήσουμε με μια εισαγωγή στο λειτουργικό σύστημα, ακολουθούμενη από τις Βασικές λειτουργίες του λειτουργικού συστήματος και την πλοήγηση και διαχείριση αρχείων. Θα τελειώσουμε με μια πρακτική δραστηριότητα για να προσφέρουμε πρακτική εμπειρία στην πλοήγηση στο λειτουργικό σύστημα και στην οργάνωση αρχείων σε φακέλους.</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2</a:t>
            </a:fld>
            <a:endParaRPr lang="es-ES"/>
          </a:p>
        </p:txBody>
      </p:sp>
    </p:spTree>
    <p:extLst>
      <p:ext uri="{BB962C8B-B14F-4D97-AF65-F5344CB8AC3E}">
        <p14:creationId xmlns:p14="http://schemas.microsoft.com/office/powerpoint/2010/main" val="4018480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
              <a:t>Το λειτουργικό σύστημα είναι ένα πρόγραμμα που λειτουργεί ως διεπαφή μεταξύ του χρήστη και του υλικού. Διαχειρίζεται τους πόρους του υπολογιστή, όπως τον επεξεργαστή, τη μνήμη και τις περιφερειακές συσκευές. Υπάρχουν διάφοροι τύποι λειτουργικών συστημάτων, όπως Windows, Linux και MacOS.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3</a:t>
            </a:fld>
            <a:endParaRPr lang="es-ES"/>
          </a:p>
        </p:txBody>
      </p:sp>
    </p:spTree>
    <p:extLst>
      <p:ext uri="{BB962C8B-B14F-4D97-AF65-F5344CB8AC3E}">
        <p14:creationId xmlns:p14="http://schemas.microsoft.com/office/powerpoint/2010/main" val="1637581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
              <a:t>Τα Windows είναι το πιο ευρέως χρησιμοποιούμενο λειτουργικό σύστημα στον κόσμο. Είναι γνωστό για τη φιλική προς το χρήστη διεπαφή και την ευκολία χρήσης. Είναι διαθέσιμο σε διαφορετικές εκδόσεις, όπως Windows 7, Windows 8 και Windows 10. Το Linux είναι ένα λειτουργικό σύστημα ανοιχτού κώδικα που είναι δημοφιλές μεταξύ των προγραμματιστών και των προγραμματιστών. Το MacOS είναι το λειτουργικό σύστημα που χρησιμοποιείται στους υπολογιστές Apple.</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4</a:t>
            </a:fld>
            <a:endParaRPr lang="es-ES"/>
          </a:p>
        </p:txBody>
      </p:sp>
    </p:spTree>
    <p:extLst>
      <p:ext uri="{BB962C8B-B14F-4D97-AF65-F5344CB8AC3E}">
        <p14:creationId xmlns:p14="http://schemas.microsoft.com/office/powerpoint/2010/main" val="983286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
              <a:t>Οι βασικές λειτουργίες του λειτουργικού συστήματος περιλαμβάνουν τη διαχείριση της επιφάνειας εργασίας, των παραθύρων, των εικονιδίων και των μενού. Επιτρέπει επίσης στο χρήστη να ανοίγει, να κλείνει και να ελαχιστοποιεί τα παράθυρα. Αυτές οι λειτουργίες μπορούν να εκτελεστούν χρησιμοποιώντας τις συντομεύσεις του ποντικιού ή του πληκτρολογίου.</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5</a:t>
            </a:fld>
            <a:endParaRPr lang="es-ES"/>
          </a:p>
        </p:txBody>
      </p:sp>
    </p:spTree>
    <p:extLst>
      <p:ext uri="{BB962C8B-B14F-4D97-AF65-F5344CB8AC3E}">
        <p14:creationId xmlns:p14="http://schemas.microsoft.com/office/powerpoint/2010/main" val="2717692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
              <a:t>Η επιφάνεια εργασίας είναι η πρώτη οθόνη που βλέπει ο χρήστης αφού συνδεθεί στον υπολογιστή. Περιέχει εικονίδια και συντομεύσεις για διαφορετικά προγράμματα και αρχεία. Τα Windows είναι οι μεμονωμένες οθόνες που ανοίγουν όταν ανοίγει ένα πρόγραμμα. Τα εικονίδια είναι οι μικρές εικόνες που αντιπροσωπεύουν διαφορετικά προγράμματα ή αρχεία. Τα μενού είναι οι λίστες εντολών ή επιλογών που εμφανίζονται όταν ένας χρήστης κάνει κλικ στο εικονίδιο ή κάνει δεξί κλικ στην επιφάνεια εργασίας.</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6</a:t>
            </a:fld>
            <a:endParaRPr lang="es-ES"/>
          </a:p>
        </p:txBody>
      </p:sp>
    </p:spTree>
    <p:extLst>
      <p:ext uri="{BB962C8B-B14F-4D97-AF65-F5344CB8AC3E}">
        <p14:creationId xmlns:p14="http://schemas.microsoft.com/office/powerpoint/2010/main" val="1810863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
              <a:t>Τα Windows μπορούν να ανοίξουν κάνοντας διπλό κλικ στο εικονίδιο ή κάνοντας κλικ στη γραμμή εργασιών. Μπορούν να κλείσουν κάνοντας κλικ στο κουμπί X ή χρησιμοποιώντας τη συντόμευση πληκτρολογίου Alt + F4. Μπορούν να ελαχιστοποιηθούν κάνοντας κλικ στο κουμπί ελαχιστοποίησης ή χρησιμοποιώντας τη συντόμευση πληκτρολογίου Windows + Κάτω βέλος.</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7</a:t>
            </a:fld>
            <a:endParaRPr lang="es-ES"/>
          </a:p>
        </p:txBody>
      </p:sp>
    </p:spTree>
    <p:extLst>
      <p:ext uri="{BB962C8B-B14F-4D97-AF65-F5344CB8AC3E}">
        <p14:creationId xmlns:p14="http://schemas.microsoft.com/office/powerpoint/2010/main" val="231974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
              <a:t>Το File Explorer είναι το σύστημα διαχείρισης αρχείων στα Windows. Επιτρέπει στον χρήστη να πλοηγηθεί στα αρχεία και τους φακέλους στον υπολογιστή. Ο χρήστης μπορεί να δημιουργήσει, να διαγράψει και να μετακινήσει αρχεία και φακέλους. Ο χρήστης μπορεί επίσης να αναζητήσει αρχεία χρησιμοποιώντας τη γραμμή αναζήτησης.</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8</a:t>
            </a:fld>
            <a:endParaRPr lang="es-ES"/>
          </a:p>
        </p:txBody>
      </p:sp>
    </p:spTree>
    <p:extLst>
      <p:ext uri="{BB962C8B-B14F-4D97-AF65-F5344CB8AC3E}">
        <p14:creationId xmlns:p14="http://schemas.microsoft.com/office/powerpoint/2010/main" val="3148392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
              <a:t>Το File Explorer είναι το κύριο εργαλείο για την πλοήγηση και τη διαχείριση αρχείων στα Windows. Εμφανίζει τα αρχεία και τους φακέλους σε μια ιεραρχική δομή. Ο χρήστης μπορεί να πλοηγηθεί στους φακέλους κάνοντας κλικ σε αυτούς. Ο χρήστης μπορεί να δημιουργήσει νέους φακέλους κάνοντας δεξί κλικ και επιλέγοντας Νέος φάκελος. Ο χρήστης μπορεί να μετακινήσει αρχεία με μεταφορά και απόθεση στον επιθυμητό φάκελο.</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9</a:t>
            </a:fld>
            <a:endParaRPr lang="es-ES"/>
          </a:p>
        </p:txBody>
      </p:sp>
    </p:spTree>
    <p:extLst>
      <p:ext uri="{BB962C8B-B14F-4D97-AF65-F5344CB8AC3E}">
        <p14:creationId xmlns:p14="http://schemas.microsoft.com/office/powerpoint/2010/main" val="3014786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E423-BAF2-EAB7-3874-5EFBC8F8AF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65775C1-B5E5-2240-FBCB-2306CF1FC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8E9D14-188F-B5E7-CC4C-22B93A78A36E}"/>
              </a:ext>
            </a:extLst>
          </p:cNvPr>
          <p:cNvSpPr>
            <a:spLocks noGrp="1"/>
          </p:cNvSpPr>
          <p:nvPr>
            <p:ph type="dt" sz="half" idx="10"/>
          </p:nvPr>
        </p:nvSpPr>
        <p:spPr/>
        <p:txBody>
          <a:bodyPr/>
          <a:lstStyle/>
          <a:p>
            <a:fld id="{43D27108-5933-47FB-991E-103D329265E6}" type="datetimeFigureOut">
              <a:rPr lang="es-ES" smtClean="0"/>
              <a:t>13/10/2024</a:t>
            </a:fld>
            <a:endParaRPr lang="es-ES"/>
          </a:p>
        </p:txBody>
      </p:sp>
      <p:sp>
        <p:nvSpPr>
          <p:cNvPr id="5" name="Marcador de pie de página 4">
            <a:extLst>
              <a:ext uri="{FF2B5EF4-FFF2-40B4-BE49-F238E27FC236}">
                <a16:creationId xmlns:a16="http://schemas.microsoft.com/office/drawing/2014/main" id="{C9489FF6-9597-C550-2E5D-78940C4BEF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D8B896-1BBC-9747-7427-D6C8D000B44D}"/>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392773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F1C38-33ED-5B71-795B-78FC6326E4B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AB7C664-C52F-7296-FBD2-5F35C5142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F3E996-5293-EAA8-8C43-33CCD09B172D}"/>
              </a:ext>
            </a:extLst>
          </p:cNvPr>
          <p:cNvSpPr>
            <a:spLocks noGrp="1"/>
          </p:cNvSpPr>
          <p:nvPr>
            <p:ph type="dt" sz="half" idx="10"/>
          </p:nvPr>
        </p:nvSpPr>
        <p:spPr/>
        <p:txBody>
          <a:bodyPr/>
          <a:lstStyle/>
          <a:p>
            <a:fld id="{43D27108-5933-47FB-991E-103D329265E6}" type="datetimeFigureOut">
              <a:rPr lang="es-ES" smtClean="0"/>
              <a:t>13/10/2024</a:t>
            </a:fld>
            <a:endParaRPr lang="es-ES"/>
          </a:p>
        </p:txBody>
      </p:sp>
      <p:sp>
        <p:nvSpPr>
          <p:cNvPr id="5" name="Marcador de pie de página 4">
            <a:extLst>
              <a:ext uri="{FF2B5EF4-FFF2-40B4-BE49-F238E27FC236}">
                <a16:creationId xmlns:a16="http://schemas.microsoft.com/office/drawing/2014/main" id="{E46D3937-A934-B9D9-7AAE-AB669BE09F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8061E4-F538-218E-C8D9-354D0E02A3A2}"/>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251681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5E11577-26A3-CAD6-AB85-9DB8E58FCE9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F0E00E-502D-9A93-5CF4-B4704F909E9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DCB3E9E-BE0A-551A-4FD3-F59820A19FC9}"/>
              </a:ext>
            </a:extLst>
          </p:cNvPr>
          <p:cNvSpPr>
            <a:spLocks noGrp="1"/>
          </p:cNvSpPr>
          <p:nvPr>
            <p:ph type="dt" sz="half" idx="10"/>
          </p:nvPr>
        </p:nvSpPr>
        <p:spPr/>
        <p:txBody>
          <a:bodyPr/>
          <a:lstStyle/>
          <a:p>
            <a:fld id="{43D27108-5933-47FB-991E-103D329265E6}" type="datetimeFigureOut">
              <a:rPr lang="es-ES" smtClean="0"/>
              <a:t>13/10/2024</a:t>
            </a:fld>
            <a:endParaRPr lang="es-ES"/>
          </a:p>
        </p:txBody>
      </p:sp>
      <p:sp>
        <p:nvSpPr>
          <p:cNvPr id="5" name="Marcador de pie de página 4">
            <a:extLst>
              <a:ext uri="{FF2B5EF4-FFF2-40B4-BE49-F238E27FC236}">
                <a16:creationId xmlns:a16="http://schemas.microsoft.com/office/drawing/2014/main" id="{78F7D751-A3AB-E33C-BDB1-0A7E5472A5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1DF3B9-88A8-0BA9-31DF-A96D403768F3}"/>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352636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2EB78-B207-D1D4-A99A-8C3D8467014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85503F-433A-09DA-9807-07DBD29E61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52DACD-E67F-AE23-EF88-227A9434E4AE}"/>
              </a:ext>
            </a:extLst>
          </p:cNvPr>
          <p:cNvSpPr>
            <a:spLocks noGrp="1"/>
          </p:cNvSpPr>
          <p:nvPr>
            <p:ph type="dt" sz="half" idx="10"/>
          </p:nvPr>
        </p:nvSpPr>
        <p:spPr/>
        <p:txBody>
          <a:bodyPr/>
          <a:lstStyle/>
          <a:p>
            <a:fld id="{43D27108-5933-47FB-991E-103D329265E6}" type="datetimeFigureOut">
              <a:rPr lang="es-ES" smtClean="0"/>
              <a:t>13/10/2024</a:t>
            </a:fld>
            <a:endParaRPr lang="es-ES"/>
          </a:p>
        </p:txBody>
      </p:sp>
      <p:sp>
        <p:nvSpPr>
          <p:cNvPr id="5" name="Marcador de pie de página 4">
            <a:extLst>
              <a:ext uri="{FF2B5EF4-FFF2-40B4-BE49-F238E27FC236}">
                <a16:creationId xmlns:a16="http://schemas.microsoft.com/office/drawing/2014/main" id="{EA7338B7-B887-BFEE-881A-1BD6BF6C44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58BC24-79CB-5B17-28F6-3F83B762C7A9}"/>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145397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6B5CC-976D-DB92-C3F7-5D128E99AB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679C8A2-36D8-B506-B9AA-D0A8FDF010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5EC5B33-9243-7699-9799-AC2E1786CC97}"/>
              </a:ext>
            </a:extLst>
          </p:cNvPr>
          <p:cNvSpPr>
            <a:spLocks noGrp="1"/>
          </p:cNvSpPr>
          <p:nvPr>
            <p:ph type="dt" sz="half" idx="10"/>
          </p:nvPr>
        </p:nvSpPr>
        <p:spPr/>
        <p:txBody>
          <a:bodyPr/>
          <a:lstStyle/>
          <a:p>
            <a:fld id="{43D27108-5933-47FB-991E-103D329265E6}" type="datetimeFigureOut">
              <a:rPr lang="es-ES" smtClean="0"/>
              <a:t>13/10/2024</a:t>
            </a:fld>
            <a:endParaRPr lang="es-ES"/>
          </a:p>
        </p:txBody>
      </p:sp>
      <p:sp>
        <p:nvSpPr>
          <p:cNvPr id="5" name="Marcador de pie de página 4">
            <a:extLst>
              <a:ext uri="{FF2B5EF4-FFF2-40B4-BE49-F238E27FC236}">
                <a16:creationId xmlns:a16="http://schemas.microsoft.com/office/drawing/2014/main" id="{F66911B5-5653-EE7F-1244-758A08058C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665235-9106-6F59-FB73-A8DD9B6A7058}"/>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183699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5E0AD-41AA-060F-347E-BA6EB1C72DB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D4FC3A8-D1EC-CC2E-1E21-B245994D54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C3A518-D57C-7938-C9BA-9EF4ED7DDBC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6EBD93-CFC7-5005-6AC1-5A75AE9D90F3}"/>
              </a:ext>
            </a:extLst>
          </p:cNvPr>
          <p:cNvSpPr>
            <a:spLocks noGrp="1"/>
          </p:cNvSpPr>
          <p:nvPr>
            <p:ph type="dt" sz="half" idx="10"/>
          </p:nvPr>
        </p:nvSpPr>
        <p:spPr/>
        <p:txBody>
          <a:bodyPr/>
          <a:lstStyle/>
          <a:p>
            <a:fld id="{43D27108-5933-47FB-991E-103D329265E6}" type="datetimeFigureOut">
              <a:rPr lang="es-ES" smtClean="0"/>
              <a:t>13/10/2024</a:t>
            </a:fld>
            <a:endParaRPr lang="es-ES"/>
          </a:p>
        </p:txBody>
      </p:sp>
      <p:sp>
        <p:nvSpPr>
          <p:cNvPr id="6" name="Marcador de pie de página 5">
            <a:extLst>
              <a:ext uri="{FF2B5EF4-FFF2-40B4-BE49-F238E27FC236}">
                <a16:creationId xmlns:a16="http://schemas.microsoft.com/office/drawing/2014/main" id="{E9D09712-68E5-0DF7-B0F1-FA80CF3E213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B14BF92-906E-B32A-1412-7D073F91415C}"/>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428879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9B28B-C40E-3EA6-14E4-91C27EC8F1F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5F50BE9-0035-2796-BDDC-4DEAA2994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C28B7F7-0A29-45F8-0B0D-A2605BA1AA3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E2542B-93AC-CD00-CDB4-FAB6F2DAF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AA406A5-0AB5-DB22-FE44-B8A8D226392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4C79852-335A-A2B0-0D25-663F48FC9281}"/>
              </a:ext>
            </a:extLst>
          </p:cNvPr>
          <p:cNvSpPr>
            <a:spLocks noGrp="1"/>
          </p:cNvSpPr>
          <p:nvPr>
            <p:ph type="dt" sz="half" idx="10"/>
          </p:nvPr>
        </p:nvSpPr>
        <p:spPr/>
        <p:txBody>
          <a:bodyPr/>
          <a:lstStyle/>
          <a:p>
            <a:fld id="{43D27108-5933-47FB-991E-103D329265E6}" type="datetimeFigureOut">
              <a:rPr lang="es-ES" smtClean="0"/>
              <a:t>13/10/2024</a:t>
            </a:fld>
            <a:endParaRPr lang="es-ES"/>
          </a:p>
        </p:txBody>
      </p:sp>
      <p:sp>
        <p:nvSpPr>
          <p:cNvPr id="8" name="Marcador de pie de página 7">
            <a:extLst>
              <a:ext uri="{FF2B5EF4-FFF2-40B4-BE49-F238E27FC236}">
                <a16:creationId xmlns:a16="http://schemas.microsoft.com/office/drawing/2014/main" id="{2F1D0EA3-2AC8-C009-A6BA-CABD9B74458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DCA15C8-28E6-F67C-161F-1813D61967EA}"/>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203079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9F2D39-078D-F885-45BB-19238920E2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168559F-40AF-B100-558F-7C1FB70C15E6}"/>
              </a:ext>
            </a:extLst>
          </p:cNvPr>
          <p:cNvSpPr>
            <a:spLocks noGrp="1"/>
          </p:cNvSpPr>
          <p:nvPr>
            <p:ph type="dt" sz="half" idx="10"/>
          </p:nvPr>
        </p:nvSpPr>
        <p:spPr/>
        <p:txBody>
          <a:bodyPr/>
          <a:lstStyle/>
          <a:p>
            <a:fld id="{43D27108-5933-47FB-991E-103D329265E6}" type="datetimeFigureOut">
              <a:rPr lang="es-ES" smtClean="0"/>
              <a:t>13/10/2024</a:t>
            </a:fld>
            <a:endParaRPr lang="es-ES"/>
          </a:p>
        </p:txBody>
      </p:sp>
      <p:sp>
        <p:nvSpPr>
          <p:cNvPr id="4" name="Marcador de pie de página 3">
            <a:extLst>
              <a:ext uri="{FF2B5EF4-FFF2-40B4-BE49-F238E27FC236}">
                <a16:creationId xmlns:a16="http://schemas.microsoft.com/office/drawing/2014/main" id="{4E9328B6-051F-6AEA-1B19-D0ADC30AA26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A38713-5AA5-D2FA-7C24-C8C0C0C144E0}"/>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86801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37DD28-0A3B-E763-7390-0EB3F286170A}"/>
              </a:ext>
            </a:extLst>
          </p:cNvPr>
          <p:cNvSpPr>
            <a:spLocks noGrp="1"/>
          </p:cNvSpPr>
          <p:nvPr>
            <p:ph type="dt" sz="half" idx="10"/>
          </p:nvPr>
        </p:nvSpPr>
        <p:spPr/>
        <p:txBody>
          <a:bodyPr/>
          <a:lstStyle/>
          <a:p>
            <a:fld id="{43D27108-5933-47FB-991E-103D329265E6}" type="datetimeFigureOut">
              <a:rPr lang="es-ES" smtClean="0"/>
              <a:t>13/10/2024</a:t>
            </a:fld>
            <a:endParaRPr lang="es-ES"/>
          </a:p>
        </p:txBody>
      </p:sp>
      <p:sp>
        <p:nvSpPr>
          <p:cNvPr id="3" name="Marcador de pie de página 2">
            <a:extLst>
              <a:ext uri="{FF2B5EF4-FFF2-40B4-BE49-F238E27FC236}">
                <a16:creationId xmlns:a16="http://schemas.microsoft.com/office/drawing/2014/main" id="{87340BC4-92D8-187B-EFE7-9DE55E84227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18298CB-CE4D-02A1-936D-4F4E8D93A960}"/>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56527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0EF35-0394-EAFC-61DE-671639715B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551FE1-7F08-AAFF-491A-1760E3A97C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246F54-F558-5AD6-D25F-7FC3A259A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838AA5-8A7F-BB40-9D28-E850EE66B532}"/>
              </a:ext>
            </a:extLst>
          </p:cNvPr>
          <p:cNvSpPr>
            <a:spLocks noGrp="1"/>
          </p:cNvSpPr>
          <p:nvPr>
            <p:ph type="dt" sz="half" idx="10"/>
          </p:nvPr>
        </p:nvSpPr>
        <p:spPr/>
        <p:txBody>
          <a:bodyPr/>
          <a:lstStyle/>
          <a:p>
            <a:fld id="{43D27108-5933-47FB-991E-103D329265E6}" type="datetimeFigureOut">
              <a:rPr lang="es-ES" smtClean="0"/>
              <a:t>13/10/2024</a:t>
            </a:fld>
            <a:endParaRPr lang="es-ES"/>
          </a:p>
        </p:txBody>
      </p:sp>
      <p:sp>
        <p:nvSpPr>
          <p:cNvPr id="6" name="Marcador de pie de página 5">
            <a:extLst>
              <a:ext uri="{FF2B5EF4-FFF2-40B4-BE49-F238E27FC236}">
                <a16:creationId xmlns:a16="http://schemas.microsoft.com/office/drawing/2014/main" id="{E108D4A7-E90B-CF4C-C5B1-9BF7E84BA8F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80F200B-A848-B111-DDB9-2150D801D6BE}"/>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116423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C14CD-2FC5-C09F-F9E6-8AD8174105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63B9370-3383-C0AA-8F0E-65EBF2912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1C9D8CC-1606-7966-8C87-4A3E290DC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EB8A5E-790D-486F-C687-7D4CC63C285B}"/>
              </a:ext>
            </a:extLst>
          </p:cNvPr>
          <p:cNvSpPr>
            <a:spLocks noGrp="1"/>
          </p:cNvSpPr>
          <p:nvPr>
            <p:ph type="dt" sz="half" idx="10"/>
          </p:nvPr>
        </p:nvSpPr>
        <p:spPr/>
        <p:txBody>
          <a:bodyPr/>
          <a:lstStyle/>
          <a:p>
            <a:fld id="{43D27108-5933-47FB-991E-103D329265E6}" type="datetimeFigureOut">
              <a:rPr lang="es-ES" smtClean="0"/>
              <a:t>13/10/2024</a:t>
            </a:fld>
            <a:endParaRPr lang="es-ES"/>
          </a:p>
        </p:txBody>
      </p:sp>
      <p:sp>
        <p:nvSpPr>
          <p:cNvPr id="6" name="Marcador de pie de página 5">
            <a:extLst>
              <a:ext uri="{FF2B5EF4-FFF2-40B4-BE49-F238E27FC236}">
                <a16:creationId xmlns:a16="http://schemas.microsoft.com/office/drawing/2014/main" id="{296433EC-8179-730A-CB54-451840D3600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F5860-9BFB-6A30-A652-1B4721F04DB0}"/>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2940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7D76D4-31B2-0030-0B16-5926DA382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8962503-1872-0346-D9FB-4A7386B572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98B6B4-02AC-AF18-8DD5-6C5C10548D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D27108-5933-47FB-991E-103D329265E6}" type="datetimeFigureOut">
              <a:rPr lang="es-ES" smtClean="0"/>
              <a:t>13/10/2024</a:t>
            </a:fld>
            <a:endParaRPr lang="es-ES"/>
          </a:p>
        </p:txBody>
      </p:sp>
      <p:sp>
        <p:nvSpPr>
          <p:cNvPr id="5" name="Marcador de pie de página 4">
            <a:extLst>
              <a:ext uri="{FF2B5EF4-FFF2-40B4-BE49-F238E27FC236}">
                <a16:creationId xmlns:a16="http://schemas.microsoft.com/office/drawing/2014/main" id="{87B4155D-8A6C-F5CD-008A-B6FDD765E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FABCEA9-1C5F-8865-FD26-BD82938B22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9AEB44-6685-40E1-8B9A-BBE6BEF1CF2F}" type="slidenum">
              <a:rPr lang="es-ES" smtClean="0"/>
              <a:t>‹#›</a:t>
            </a:fld>
            <a:endParaRPr lang="es-ES"/>
          </a:p>
        </p:txBody>
      </p:sp>
    </p:spTree>
    <p:extLst>
      <p:ext uri="{BB962C8B-B14F-4D97-AF65-F5344CB8AC3E}">
        <p14:creationId xmlns:p14="http://schemas.microsoft.com/office/powerpoint/2010/main" val="2336647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FA9B6C6-A247-48A8-9A1C-1E36FA945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8CF1D7AF-06F1-11B0-1831-62EE7B635E10}"/>
              </a:ext>
            </a:extLst>
          </p:cNvPr>
          <p:cNvSpPr>
            <a:spLocks noGrp="1"/>
          </p:cNvSpPr>
          <p:nvPr>
            <p:ph type="ctrTitle"/>
          </p:nvPr>
        </p:nvSpPr>
        <p:spPr>
          <a:xfrm>
            <a:off x="1301261" y="590062"/>
            <a:ext cx="5409655" cy="2838938"/>
          </a:xfrm>
        </p:spPr>
        <p:txBody>
          <a:bodyPr>
            <a:normAutofit fontScale="90000"/>
          </a:bodyPr>
          <a:lstStyle/>
          <a:p>
            <a:pPr algn="l"/>
            <a:r>
              <a:rPr lang="el" sz="5600" dirty="0">
                <a:solidFill>
                  <a:srgbClr val="FFFFFF"/>
                </a:solidFill>
              </a:rPr>
              <a:t>Βασικό Πρόγραμμα Σπουδών Υπολογιστών</a:t>
            </a:r>
            <a:endParaRPr lang="es-ES" sz="5600" dirty="0">
              <a:solidFill>
                <a:srgbClr val="FFFFFF"/>
              </a:solidFill>
            </a:endParaRPr>
          </a:p>
        </p:txBody>
      </p:sp>
      <p:sp>
        <p:nvSpPr>
          <p:cNvPr id="3" name="Subtítulo 2">
            <a:extLst>
              <a:ext uri="{FF2B5EF4-FFF2-40B4-BE49-F238E27FC236}">
                <a16:creationId xmlns:a16="http://schemas.microsoft.com/office/drawing/2014/main" id="{A2FBEC3C-3E1B-B50B-8B01-531FB5CC4AB5}"/>
              </a:ext>
            </a:extLst>
          </p:cNvPr>
          <p:cNvSpPr>
            <a:spLocks noGrp="1"/>
          </p:cNvSpPr>
          <p:nvPr>
            <p:ph type="subTitle" idx="1"/>
          </p:nvPr>
        </p:nvSpPr>
        <p:spPr>
          <a:xfrm>
            <a:off x="5222241" y="4698614"/>
            <a:ext cx="5508453" cy="1198120"/>
          </a:xfrm>
        </p:spPr>
        <p:txBody>
          <a:bodyPr>
            <a:normAutofit/>
          </a:bodyPr>
          <a:lstStyle/>
          <a:p>
            <a:pPr algn="r"/>
            <a:r>
              <a:rPr lang="el" sz="2000" dirty="0">
                <a:solidFill>
                  <a:srgbClr val="FFFFFF"/>
                </a:solidFill>
              </a:rPr>
              <a:t>Συνεδρία 2: Εισαγωγή στο Λειτουργικό Σύστημα</a:t>
            </a:r>
            <a:endParaRPr lang="es-ES" sz="2000" dirty="0">
              <a:solidFill>
                <a:srgbClr val="FFFFFF"/>
              </a:solidFill>
            </a:endParaRPr>
          </a:p>
        </p:txBody>
      </p:sp>
      <p:sp>
        <p:nvSpPr>
          <p:cNvPr id="17"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9"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3" name="Straight Connector 22">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59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Searching files and documents">
            <a:extLst>
              <a:ext uri="{FF2B5EF4-FFF2-40B4-BE49-F238E27FC236}">
                <a16:creationId xmlns:a16="http://schemas.microsoft.com/office/drawing/2014/main" id="{D341CB23-79E4-41B1-986C-8258F0014A06}"/>
              </a:ext>
            </a:extLst>
          </p:cNvPr>
          <p:cNvPicPr>
            <a:picLocks noGrp="1" noChangeAspect="1"/>
          </p:cNvPicPr>
          <p:nvPr>
            <p:ph sz="half" idx="1"/>
          </p:nvPr>
        </p:nvPicPr>
        <p:blipFill>
          <a:blip r:embed="rId3"/>
          <a:srcRect t="4871" b="825"/>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208369F6-9CAF-97EE-67F3-43ABBE508A51}"/>
              </a:ext>
            </a:extLst>
          </p:cNvPr>
          <p:cNvSpPr>
            <a:spLocks noGrp="1"/>
          </p:cNvSpPr>
          <p:nvPr>
            <p:ph type="title"/>
          </p:nvPr>
        </p:nvSpPr>
        <p:spPr>
          <a:xfrm>
            <a:off x="8719126" y="979051"/>
            <a:ext cx="2811879" cy="1807048"/>
          </a:xfrm>
        </p:spPr>
        <p:txBody>
          <a:bodyPr vert="horz" lIns="91440" tIns="45720" rIns="91440" bIns="45720" rtlCol="0" anchor="b">
            <a:normAutofit fontScale="90000"/>
          </a:bodyPr>
          <a:lstStyle/>
          <a:p>
            <a:pPr>
              <a:lnSpc>
                <a:spcPct val="100000"/>
              </a:lnSpc>
            </a:pPr>
            <a:r>
              <a:rPr lang="el" sz="3300" b="1"/>
              <a:t>Διαχείριση και οργάνωση αρχείων</a:t>
            </a:r>
          </a:p>
        </p:txBody>
      </p:sp>
      <p:sp>
        <p:nvSpPr>
          <p:cNvPr id="4" name="Marcador de contenido 3">
            <a:extLst>
              <a:ext uri="{FF2B5EF4-FFF2-40B4-BE49-F238E27FC236}">
                <a16:creationId xmlns:a16="http://schemas.microsoft.com/office/drawing/2014/main" id="{78EFF24B-526E-A32A-EBB3-6D4CA352ED1C}"/>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l" sz="1400"/>
              <a:t>Οι χρήστες μπορούν να διαχειρίζονται και να οργανώνουν αρχεία αντιγράφοντας, διαγράφοντας, δημιουργώντας φακέλους και μετακινώντας αρχεία σε αυτούς και αναζητώντας αρχεία χρησιμοποιώντας τη γραμμή αναζήτησης. Τα οργανωμένα αρχεία διευκολύνουν τον εντοπισμό τους γρήγορα και αποτελεσματικά.</a:t>
            </a:r>
            <a:endParaRPr lang="es-ES" sz="1400"/>
          </a:p>
        </p:txBody>
      </p:sp>
    </p:spTree>
    <p:extLst>
      <p:ext uri="{BB962C8B-B14F-4D97-AF65-F5344CB8AC3E}">
        <p14:creationId xmlns:p14="http://schemas.microsoft.com/office/powerpoint/2010/main" val="1646199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Hispanic teenager working on repairing computer">
            <a:extLst>
              <a:ext uri="{FF2B5EF4-FFF2-40B4-BE49-F238E27FC236}">
                <a16:creationId xmlns:a16="http://schemas.microsoft.com/office/drawing/2014/main" id="{B439B084-F6D3-4A55-9F16-CF6E5EB1D518}"/>
              </a:ext>
            </a:extLst>
          </p:cNvPr>
          <p:cNvPicPr>
            <a:picLocks noGrp="1" noChangeAspect="1"/>
          </p:cNvPicPr>
          <p:nvPr>
            <p:ph sz="half" idx="1"/>
          </p:nvPr>
        </p:nvPicPr>
        <p:blipFill>
          <a:blip r:embed="rId3"/>
          <a:srcRect r="5624" b="-1"/>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E752602-2CDE-8C7C-50FD-D28502962C38}"/>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l" sz="3600" b="1"/>
              <a:t>Πρακτική Δραστηριότητα</a:t>
            </a:r>
          </a:p>
        </p:txBody>
      </p:sp>
      <p:sp>
        <p:nvSpPr>
          <p:cNvPr id="4" name="Marcador de contenido 3">
            <a:extLst>
              <a:ext uri="{FF2B5EF4-FFF2-40B4-BE49-F238E27FC236}">
                <a16:creationId xmlns:a16="http://schemas.microsoft.com/office/drawing/2014/main" id="{836B8288-2448-EED1-D2C7-507FAD59DB3C}"/>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l" sz="1400"/>
              <a:t>Αυτή η πρακτική δραστηριότητα θα σας δώσει πρακτική εμπειρία στη χρήση του λειτουργικού συστήματος. Θα μάθετε πώς να περιηγείστε στο λειτουργικό σύστημα, να ανοίγετε βασικά προγράμματα και να οργανώνετε αρχεία σε φακέλους.</a:t>
            </a:r>
            <a:endParaRPr lang="es-ES" sz="1400"/>
          </a:p>
        </p:txBody>
      </p:sp>
    </p:spTree>
    <p:extLst>
      <p:ext uri="{BB962C8B-B14F-4D97-AF65-F5344CB8AC3E}">
        <p14:creationId xmlns:p14="http://schemas.microsoft.com/office/powerpoint/2010/main" val="1539515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Modern data center and technology background">
            <a:extLst>
              <a:ext uri="{FF2B5EF4-FFF2-40B4-BE49-F238E27FC236}">
                <a16:creationId xmlns:a16="http://schemas.microsoft.com/office/drawing/2014/main" id="{A678517C-7541-4FAE-831B-84A5BF35E20D}"/>
              </a:ext>
            </a:extLst>
          </p:cNvPr>
          <p:cNvPicPr>
            <a:picLocks noGrp="1" noChangeAspect="1"/>
          </p:cNvPicPr>
          <p:nvPr>
            <p:ph sz="half" idx="1"/>
          </p:nvPr>
        </p:nvPicPr>
        <p:blipFill>
          <a:blip r:embed="rId3"/>
          <a:srcRect l="14920" r="38068"/>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16C6A085-EDB0-F38C-66E8-92F3833BA783}"/>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l" sz="3600" b="1"/>
              <a:t>Σύναψη</a:t>
            </a:r>
          </a:p>
        </p:txBody>
      </p:sp>
      <p:sp>
        <p:nvSpPr>
          <p:cNvPr id="4" name="Marcador de contenido 3">
            <a:extLst>
              <a:ext uri="{FF2B5EF4-FFF2-40B4-BE49-F238E27FC236}">
                <a16:creationId xmlns:a16="http://schemas.microsoft.com/office/drawing/2014/main" id="{8E17357E-1E70-EB63-BB35-6AF7888F5E2F}"/>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l" sz="1400"/>
              <a:t>Το λειτουργικό σύστημα είναι ένα ουσιαστικό μέρος ενός υπολογιστή που διαχειρίζεται τους πόρους του υπολογιστή και λειτουργεί ως διεπαφή μεταξύ του χρήστη και του υλικού. Η κατανόηση της βασικής λειτουργίας του Λειτουργικού Συστήματος είναι σημαντική για κάθε χρήστη υπολογιστή.</a:t>
            </a:r>
            <a:endParaRPr lang="es-ES" sz="1400"/>
          </a:p>
        </p:txBody>
      </p:sp>
    </p:spTree>
    <p:extLst>
      <p:ext uri="{BB962C8B-B14F-4D97-AF65-F5344CB8AC3E}">
        <p14:creationId xmlns:p14="http://schemas.microsoft.com/office/powerpoint/2010/main" val="3612089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Marcador de contenido 4" descr="Concept of file sharing on blackboard">
            <a:extLst>
              <a:ext uri="{FF2B5EF4-FFF2-40B4-BE49-F238E27FC236}">
                <a16:creationId xmlns:a16="http://schemas.microsoft.com/office/drawing/2014/main" id="{D5172D75-0489-4EB3-BF4D-863769A1E4DE}"/>
              </a:ext>
            </a:extLst>
          </p:cNvPr>
          <p:cNvPicPr>
            <a:picLocks noGrp="1" noChangeAspect="1"/>
          </p:cNvPicPr>
          <p:nvPr>
            <p:ph sz="half" idx="1"/>
          </p:nvPr>
        </p:nvPicPr>
        <p:blipFill>
          <a:blip r:embed="rId3"/>
          <a:srcRect l="3729" r="4088" b="1"/>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9FEC436D-3917-661D-653F-9E9354F13D1B}"/>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100000"/>
              </a:lnSpc>
            </a:pPr>
            <a:r>
              <a:rPr lang="el" sz="4000" b="1"/>
              <a:t>Επισκόπηση παρουσίασης</a:t>
            </a:r>
          </a:p>
        </p:txBody>
      </p:sp>
      <p:sp>
        <p:nvSpPr>
          <p:cNvPr id="4" name="Marcador de contenido 3">
            <a:extLst>
              <a:ext uri="{FF2B5EF4-FFF2-40B4-BE49-F238E27FC236}">
                <a16:creationId xmlns:a16="http://schemas.microsoft.com/office/drawing/2014/main" id="{A506D270-539A-2B77-96B4-DF1DA580260B}"/>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l" sz="1400" b="1" dirty="0"/>
              <a:t>Εισαγωγή στο Λειτουργικό Σύστημα</a:t>
            </a:r>
          </a:p>
          <a:p>
            <a:pPr marL="0" lvl="1" indent="0">
              <a:buNone/>
            </a:pPr>
            <a:r>
              <a:rPr lang="el" sz="1400" dirty="0"/>
              <a:t>Αυτή η ενότητα θα παρέχει μια επισκόπηση του Λειτουργικού Συστήματος και της σημασίας του στη λειτουργία των υπολογιστών.</a:t>
            </a:r>
          </a:p>
          <a:p>
            <a:pPr marL="0" indent="0">
              <a:spcBef>
                <a:spcPts val="2500"/>
              </a:spcBef>
              <a:buNone/>
            </a:pPr>
            <a:r>
              <a:rPr lang="el" sz="1400" b="1" dirty="0"/>
              <a:t>Βασικές Λειτουργίες Λειτουργικού Συστήματος</a:t>
            </a:r>
          </a:p>
          <a:p>
            <a:pPr marL="0" lvl="1" indent="0">
              <a:buNone/>
            </a:pPr>
            <a:r>
              <a:rPr lang="el" sz="1400" dirty="0"/>
              <a:t>Αυτή η ενότητα θα εξηγήσει τις βασικές λειτουργίες ενός λειτουργικού συστήματος, συμπεριλαμβανομένης της διαχείρισης πόρων υλικού, εφαρμογών λογισμικού και λογαριασμών χρηστών.</a:t>
            </a:r>
          </a:p>
          <a:p>
            <a:pPr marL="0" indent="0">
              <a:spcBef>
                <a:spcPts val="2500"/>
              </a:spcBef>
              <a:buNone/>
            </a:pPr>
            <a:r>
              <a:rPr lang="el" sz="1400" b="1" dirty="0"/>
              <a:t>Πλοήγηση και διαχείριση αρχείων</a:t>
            </a:r>
          </a:p>
          <a:p>
            <a:pPr marL="0" lvl="1" indent="0">
              <a:buNone/>
            </a:pPr>
            <a:r>
              <a:rPr lang="el" sz="1400" dirty="0"/>
              <a:t>Αυτή η ενότητα θα καλύπτει τεχνικές πλοήγησης και διαχείρισης αρχείων, συμπεριλαμβανομένης της δημιουργίας, αντιγραφής, μετακίνησης και διαγραφής αρχείων και φακέλων.</a:t>
            </a:r>
          </a:p>
          <a:p>
            <a:pPr marL="0" indent="0">
              <a:spcBef>
                <a:spcPts val="2500"/>
              </a:spcBef>
              <a:buNone/>
            </a:pPr>
            <a:r>
              <a:rPr lang="el" sz="1400" b="1" dirty="0"/>
              <a:t>Άσκηση Hands-on</a:t>
            </a:r>
          </a:p>
          <a:p>
            <a:pPr marL="0" lvl="1" indent="0">
              <a:buNone/>
            </a:pPr>
            <a:r>
              <a:rPr lang="el" sz="1400" dirty="0"/>
              <a:t>Αυτή η ενότητα θα παρέχει μια πρακτική δραστηριότητα για να προσφέρει πρακτική εμπειρία στην πλοήγηση στο λειτουργικό σύστημα και στην οργάνωση αρχείων σε φακέλους.</a:t>
            </a:r>
            <a:endParaRPr lang="es-ES" sz="1400" dirty="0"/>
          </a:p>
        </p:txBody>
      </p:sp>
    </p:spTree>
    <p:extLst>
      <p:ext uri="{BB962C8B-B14F-4D97-AF65-F5344CB8AC3E}">
        <p14:creationId xmlns:p14="http://schemas.microsoft.com/office/powerpoint/2010/main" val="3232514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Big data computer software database technology">
            <a:extLst>
              <a:ext uri="{FF2B5EF4-FFF2-40B4-BE49-F238E27FC236}">
                <a16:creationId xmlns:a16="http://schemas.microsoft.com/office/drawing/2014/main" id="{0B40C24B-D959-48D3-A3F5-C8A5C712500F}"/>
              </a:ext>
            </a:extLst>
          </p:cNvPr>
          <p:cNvPicPr>
            <a:picLocks noGrp="1" noChangeAspect="1"/>
          </p:cNvPicPr>
          <p:nvPr>
            <p:ph sz="half" idx="1"/>
          </p:nvPr>
        </p:nvPicPr>
        <p:blipFill>
          <a:blip r:embed="rId3"/>
          <a:srcRect l="4403" r="33724"/>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B563260-13BB-EA06-7152-A9719D051B82}"/>
              </a:ext>
            </a:extLst>
          </p:cNvPr>
          <p:cNvSpPr>
            <a:spLocks noGrp="1"/>
          </p:cNvSpPr>
          <p:nvPr>
            <p:ph type="title"/>
          </p:nvPr>
        </p:nvSpPr>
        <p:spPr>
          <a:xfrm>
            <a:off x="5029200" y="914400"/>
            <a:ext cx="6501810" cy="1097280"/>
          </a:xfrm>
        </p:spPr>
        <p:txBody>
          <a:bodyPr vert="horz" lIns="91440" tIns="45720" rIns="91440" bIns="45720" rtlCol="0" anchor="t">
            <a:normAutofit fontScale="90000"/>
          </a:bodyPr>
          <a:lstStyle/>
          <a:p>
            <a:pPr>
              <a:lnSpc>
                <a:spcPct val="100000"/>
              </a:lnSpc>
            </a:pPr>
            <a:r>
              <a:rPr lang="el" sz="3700" b="1"/>
              <a:t>Ορισμός Λειτουργικού Συστήματος</a:t>
            </a:r>
          </a:p>
        </p:txBody>
      </p:sp>
      <p:sp>
        <p:nvSpPr>
          <p:cNvPr id="4" name="Marcador de contenido 3">
            <a:extLst>
              <a:ext uri="{FF2B5EF4-FFF2-40B4-BE49-F238E27FC236}">
                <a16:creationId xmlns:a16="http://schemas.microsoft.com/office/drawing/2014/main" id="{ACC12131-7382-C9BA-DD3D-EF83A4E6936A}"/>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l" sz="1400" b="1"/>
              <a:t>Διεπαφή μεταξύ χρήστη και υλικού</a:t>
            </a:r>
          </a:p>
          <a:p>
            <a:pPr marL="0" lvl="1" indent="0">
              <a:buNone/>
            </a:pPr>
            <a:r>
              <a:rPr lang="el" sz="1400"/>
              <a:t>Το λειτουργικό σύστημα λειτουργεί ως διεπαφή μεταξύ του χρήστη και του υλικού, επιτρέποντας στον χρήστη να αλληλεπιδρά με τον υπολογιστή και να εκτελεί εργασίες.</a:t>
            </a:r>
          </a:p>
          <a:p>
            <a:pPr marL="0" indent="0">
              <a:spcBef>
                <a:spcPts val="2500"/>
              </a:spcBef>
              <a:buNone/>
            </a:pPr>
            <a:r>
              <a:rPr lang="el" sz="1400" b="1"/>
              <a:t>Διαχείριση Πόρων</a:t>
            </a:r>
          </a:p>
          <a:p>
            <a:pPr marL="0" lvl="1" indent="0">
              <a:buNone/>
            </a:pPr>
            <a:r>
              <a:rPr lang="el" sz="1400"/>
              <a:t>Το λειτουργικό σύστημα διαχειρίζεται τους πόρους του υπολογιστή, όπως τον επεξεργαστή, τη μνήμη και τις περιφερειακές συσκευές, διασφαλίζοντας ότι χρησιμοποιούνται αποτελεσματικά και αποτελεσματικά.</a:t>
            </a:r>
          </a:p>
          <a:p>
            <a:pPr marL="0" indent="0">
              <a:spcBef>
                <a:spcPts val="2500"/>
              </a:spcBef>
              <a:buNone/>
            </a:pPr>
            <a:r>
              <a:rPr lang="el" sz="1400" b="1"/>
              <a:t>Τύποι λειτουργικών συστημάτων</a:t>
            </a:r>
          </a:p>
          <a:p>
            <a:pPr marL="0" lvl="1" indent="0">
              <a:buNone/>
            </a:pPr>
            <a:r>
              <a:rPr lang="el" sz="1400"/>
              <a:t>Υπάρχουν διάφοροι τύποι λειτουργικών συστημάτων, όπως Windows, Linux και MacOS, καθένας με τις δικές του δυνατότητες και δυνατότητες.</a:t>
            </a:r>
            <a:endParaRPr lang="es-ES" sz="1400"/>
          </a:p>
        </p:txBody>
      </p:sp>
    </p:spTree>
    <p:extLst>
      <p:ext uri="{BB962C8B-B14F-4D97-AF65-F5344CB8AC3E}">
        <p14:creationId xmlns:p14="http://schemas.microsoft.com/office/powerpoint/2010/main" val="1583255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Shelves on wall with screens">
            <a:extLst>
              <a:ext uri="{FF2B5EF4-FFF2-40B4-BE49-F238E27FC236}">
                <a16:creationId xmlns:a16="http://schemas.microsoft.com/office/drawing/2014/main" id="{A2731734-F618-4C24-9C8A-DD7BB70A36D6}"/>
              </a:ext>
            </a:extLst>
          </p:cNvPr>
          <p:cNvPicPr>
            <a:picLocks noGrp="1" noChangeAspect="1"/>
          </p:cNvPicPr>
          <p:nvPr>
            <p:ph sz="half" idx="1"/>
          </p:nvPr>
        </p:nvPicPr>
        <p:blipFill>
          <a:blip r:embed="rId3"/>
          <a:srcRect l="24104" r="20830"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30E705B1-F804-B700-93F5-3E0EE84DC917}"/>
              </a:ext>
            </a:extLst>
          </p:cNvPr>
          <p:cNvSpPr>
            <a:spLocks noGrp="1"/>
          </p:cNvSpPr>
          <p:nvPr>
            <p:ph type="title"/>
          </p:nvPr>
        </p:nvSpPr>
        <p:spPr>
          <a:xfrm>
            <a:off x="5029200" y="914400"/>
            <a:ext cx="6501810" cy="1097280"/>
          </a:xfrm>
        </p:spPr>
        <p:txBody>
          <a:bodyPr vert="horz" lIns="91440" tIns="45720" rIns="91440" bIns="45720" rtlCol="0" anchor="t">
            <a:normAutofit fontScale="90000"/>
          </a:bodyPr>
          <a:lstStyle/>
          <a:p>
            <a:pPr>
              <a:lnSpc>
                <a:spcPct val="100000"/>
              </a:lnSpc>
            </a:pPr>
            <a:r>
              <a:rPr lang="el" sz="4000" b="1"/>
              <a:t>Τύποι λειτουργικών συστημάτων</a:t>
            </a:r>
          </a:p>
        </p:txBody>
      </p:sp>
      <p:sp>
        <p:nvSpPr>
          <p:cNvPr id="4" name="Marcador de contenido 3">
            <a:extLst>
              <a:ext uri="{FF2B5EF4-FFF2-40B4-BE49-F238E27FC236}">
                <a16:creationId xmlns:a16="http://schemas.microsoft.com/office/drawing/2014/main" id="{A9CA469B-A354-8625-8426-01F12FD9F689}"/>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l" sz="1400" b="1"/>
              <a:t>Windows</a:t>
            </a:r>
          </a:p>
          <a:p>
            <a:pPr marL="0" lvl="1" indent="0">
              <a:buNone/>
            </a:pPr>
            <a:r>
              <a:rPr lang="el" sz="1400"/>
              <a:t>Τα Windows είναι το πιο ευρέως χρησιμοποιούμενο λειτουργικό σύστημα στον κόσμο. Είναι γνωστό για τη φιλική προς το χρήστη διεπαφή και την ευκολία χρήσης. Είναι διαθέσιμο σε διαφορετικές εκδόσεις, όπως Windows 7, Windows 8 και Windows 10.</a:t>
            </a:r>
          </a:p>
          <a:p>
            <a:pPr marL="0" indent="0">
              <a:spcBef>
                <a:spcPts val="2500"/>
              </a:spcBef>
              <a:buNone/>
            </a:pPr>
            <a:r>
              <a:rPr lang="el" sz="1400" b="1"/>
              <a:t>Linux</a:t>
            </a:r>
          </a:p>
          <a:p>
            <a:pPr marL="0" lvl="1" indent="0">
              <a:buNone/>
            </a:pPr>
            <a:r>
              <a:rPr lang="el" sz="1400"/>
              <a:t>Το Linux είναι ένα λειτουργικό σύστημα ανοιχτού κώδικα που είναι δημοφιλές μεταξύ προγραμματιστών και προγραμματιστών. Είναι γνωστό για την ασφάλεια και τη σταθερότητά του.</a:t>
            </a:r>
          </a:p>
          <a:p>
            <a:pPr marL="0" indent="0">
              <a:spcBef>
                <a:spcPts val="2500"/>
              </a:spcBef>
              <a:buNone/>
            </a:pPr>
            <a:r>
              <a:rPr lang="el" sz="1400" b="1"/>
              <a:t>MacOS</a:t>
            </a:r>
          </a:p>
          <a:p>
            <a:pPr marL="0" lvl="1" indent="0">
              <a:buNone/>
            </a:pPr>
            <a:r>
              <a:rPr lang="el" sz="1400"/>
              <a:t>Το MacOS είναι το λειτουργικό σύστημα που χρησιμοποιείται στους υπολογιστές Apple. Είναι γνωστό για τη φιλική προς τον χρήστη διεπαφή και την απρόσκοπτη ενσωμάτωση με άλλα προϊόντα της Apple.</a:t>
            </a:r>
            <a:endParaRPr lang="es-ES" sz="1400"/>
          </a:p>
        </p:txBody>
      </p:sp>
    </p:spTree>
    <p:extLst>
      <p:ext uri="{BB962C8B-B14F-4D97-AF65-F5344CB8AC3E}">
        <p14:creationId xmlns:p14="http://schemas.microsoft.com/office/powerpoint/2010/main" val="55334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Internet messages digital concept icon on binary data code background">
            <a:extLst>
              <a:ext uri="{FF2B5EF4-FFF2-40B4-BE49-F238E27FC236}">
                <a16:creationId xmlns:a16="http://schemas.microsoft.com/office/drawing/2014/main" id="{4F1ADDD0-23FD-45E5-9A6A-B28854DD34A5}"/>
              </a:ext>
            </a:extLst>
          </p:cNvPr>
          <p:cNvPicPr>
            <a:picLocks noGrp="1" noChangeAspect="1"/>
          </p:cNvPicPr>
          <p:nvPr>
            <p:ph sz="half" idx="1"/>
          </p:nvPr>
        </p:nvPicPr>
        <p:blipFill>
          <a:blip r:embed="rId3"/>
          <a:srcRect l="17686" r="20440"/>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B082121-386B-2A6F-A335-F5467F4C3B8C}"/>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l" sz="3400" b="1"/>
              <a:t>Βασικές Λειτουργίες Λειτουργικού Συστήματος</a:t>
            </a:r>
          </a:p>
        </p:txBody>
      </p:sp>
      <p:sp>
        <p:nvSpPr>
          <p:cNvPr id="4" name="Marcador de contenido 3">
            <a:extLst>
              <a:ext uri="{FF2B5EF4-FFF2-40B4-BE49-F238E27FC236}">
                <a16:creationId xmlns:a16="http://schemas.microsoft.com/office/drawing/2014/main" id="{B36D3DBE-B4D4-DAA3-B54C-3D4589C4AA14}"/>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l" sz="1400" b="1"/>
              <a:t>Διαχείριση επιφάνειας εργασίας</a:t>
            </a:r>
          </a:p>
          <a:p>
            <a:pPr marL="0" lvl="1" indent="0">
              <a:buNone/>
            </a:pPr>
            <a:r>
              <a:rPr lang="el" sz="1400"/>
              <a:t>Το λειτουργικό σύστημα διαχειρίζεται την επιφάνεια εργασίας και επιτρέπει στο χρήστη να την προσαρμόσει αλλάζοντας την ταπετσαρία, προσθέτοντας ή αφαιρώντας εικονίδια και δημιουργώντας φακέλους για την οργάνωση αρχείων.</a:t>
            </a:r>
          </a:p>
          <a:p>
            <a:pPr marL="0" indent="0">
              <a:spcBef>
                <a:spcPts val="2500"/>
              </a:spcBef>
              <a:buNone/>
            </a:pPr>
            <a:r>
              <a:rPr lang="el" sz="1400" b="1"/>
              <a:t>Διαχείριση παραθύρων</a:t>
            </a:r>
          </a:p>
          <a:p>
            <a:pPr marL="0" lvl="1" indent="0">
              <a:buNone/>
            </a:pPr>
            <a:r>
              <a:rPr lang="el" sz="1400"/>
              <a:t>Το λειτουργικό σύστημα διαχειρίζεται τα παράθυρα και επιτρέπει στο χρήστη να τα ανοίγει, να τα κλείνει και να τα ελαχιστοποιεί. Αυτό μπορεί να γίνει χρησιμοποιώντας τις συντομεύσεις του ποντικιού ή του πληκτρολογίου.</a:t>
            </a:r>
          </a:p>
          <a:p>
            <a:pPr marL="0" indent="0">
              <a:spcBef>
                <a:spcPts val="2500"/>
              </a:spcBef>
              <a:buNone/>
            </a:pPr>
            <a:r>
              <a:rPr lang="el" sz="1400" b="1"/>
              <a:t>Διαχείριση μενού</a:t>
            </a:r>
          </a:p>
          <a:p>
            <a:pPr marL="0" lvl="1" indent="0">
              <a:buNone/>
            </a:pPr>
            <a:r>
              <a:rPr lang="el" sz="1400"/>
              <a:t>Το λειτουργικό σύστημα διαχειρίζεται τα μενού και επιτρέπει στον χρήστη να έχει πρόσβαση σε διαφορετικές εφαρμογές και ρυθμίσεις. Μπορείτε να προσπελάσετε τα μενού χρησιμοποιώντας τις συντομεύσεις του ποντικιού ή του πληκτρολογίου.</a:t>
            </a:r>
            <a:endParaRPr lang="es-ES" sz="1400"/>
          </a:p>
        </p:txBody>
      </p:sp>
    </p:spTree>
    <p:extLst>
      <p:ext uri="{BB962C8B-B14F-4D97-AF65-F5344CB8AC3E}">
        <p14:creationId xmlns:p14="http://schemas.microsoft.com/office/powerpoint/2010/main" val="2393877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Marcador de contenido 4" descr="Security System text digital background with pc screens">
            <a:extLst>
              <a:ext uri="{FF2B5EF4-FFF2-40B4-BE49-F238E27FC236}">
                <a16:creationId xmlns:a16="http://schemas.microsoft.com/office/drawing/2014/main" id="{6C23C2C8-C5F4-425E-8432-7CC61D8F6C1F}"/>
              </a:ext>
            </a:extLst>
          </p:cNvPr>
          <p:cNvPicPr>
            <a:picLocks noGrp="1" noChangeAspect="1"/>
          </p:cNvPicPr>
          <p:nvPr>
            <p:ph sz="half" idx="1"/>
          </p:nvPr>
        </p:nvPicPr>
        <p:blipFill>
          <a:blip r:embed="rId3"/>
          <a:srcRect r="-2" b="19154"/>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34876D6F-1137-831B-5168-6CA2E47135B3}"/>
              </a:ext>
            </a:extLst>
          </p:cNvPr>
          <p:cNvSpPr>
            <a:spLocks noGrp="1"/>
          </p:cNvSpPr>
          <p:nvPr>
            <p:ph type="title"/>
          </p:nvPr>
        </p:nvSpPr>
        <p:spPr>
          <a:xfrm>
            <a:off x="640080" y="914401"/>
            <a:ext cx="4306824" cy="1477817"/>
          </a:xfrm>
        </p:spPr>
        <p:txBody>
          <a:bodyPr vert="horz" lIns="91440" tIns="45720" rIns="91440" bIns="45720" rtlCol="0" anchor="t">
            <a:normAutofit fontScale="90000"/>
          </a:bodyPr>
          <a:lstStyle/>
          <a:p>
            <a:pPr>
              <a:lnSpc>
                <a:spcPct val="100000"/>
              </a:lnSpc>
            </a:pPr>
            <a:r>
              <a:rPr lang="el" sz="3700" b="1"/>
              <a:t>Επιφάνεια εργασίας, Windows, εικονίδια και μενού</a:t>
            </a:r>
          </a:p>
        </p:txBody>
      </p:sp>
      <p:sp>
        <p:nvSpPr>
          <p:cNvPr id="4" name="Marcador de contenido 3">
            <a:extLst>
              <a:ext uri="{FF2B5EF4-FFF2-40B4-BE49-F238E27FC236}">
                <a16:creationId xmlns:a16="http://schemas.microsoft.com/office/drawing/2014/main" id="{610056E8-7787-1B62-B9FA-A2D62F20CD2B}"/>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641848" y="1014984"/>
            <a:ext cx="5889161" cy="5288267"/>
          </a:xfrm>
        </p:spPr>
        <p:txBody>
          <a:bodyPr>
            <a:normAutofit lnSpcReduction="10000"/>
          </a:bodyPr>
          <a:lstStyle/>
          <a:p>
            <a:pPr marL="0" indent="0">
              <a:spcBef>
                <a:spcPts val="2500"/>
              </a:spcBef>
              <a:buNone/>
            </a:pPr>
            <a:r>
              <a:rPr lang="el" sz="1400" b="1"/>
              <a:t>Επιτραπέζιος υπολογιστής</a:t>
            </a:r>
          </a:p>
          <a:p>
            <a:pPr marL="0" lvl="1" indent="0">
              <a:buNone/>
            </a:pPr>
            <a:r>
              <a:rPr lang="el" sz="1400"/>
              <a:t>Η επιφάνεια εργασίας είναι η αρχική οθόνη που εμφανίζεται όταν ένας χρήστης συνδέεται στον υπολογιστή. Περιέχει εικονίδια και συντομεύσεις για διαφορετικά προγράμματα και αρχεία που επιτρέπουν την εύκολη πρόσβαση.</a:t>
            </a:r>
          </a:p>
          <a:p>
            <a:pPr marL="0" indent="0">
              <a:spcBef>
                <a:spcPts val="2500"/>
              </a:spcBef>
              <a:buNone/>
            </a:pPr>
            <a:r>
              <a:rPr lang="el" sz="1400" b="1"/>
              <a:t>Windows</a:t>
            </a:r>
          </a:p>
          <a:p>
            <a:pPr marL="0" lvl="1" indent="0">
              <a:buNone/>
            </a:pPr>
            <a:r>
              <a:rPr lang="el" sz="1400"/>
              <a:t>Τα Windows είναι μεμονωμένες οθόνες που εμφανίζονται όταν ανοίγει ένα πρόγραμμα. Μπορούν να ανοίξουν και να τακτοποιηθούν πολλά παράθυρα για να αυξηθεί η παραγωγικότητα.</a:t>
            </a:r>
          </a:p>
          <a:p>
            <a:pPr marL="0" indent="0">
              <a:spcBef>
                <a:spcPts val="2500"/>
              </a:spcBef>
              <a:buNone/>
            </a:pPr>
            <a:r>
              <a:rPr lang="el" sz="1400" b="1"/>
              <a:t>εικονίδια</a:t>
            </a:r>
          </a:p>
          <a:p>
            <a:pPr marL="0" lvl="1" indent="0">
              <a:buNone/>
            </a:pPr>
            <a:r>
              <a:rPr lang="el" sz="1400"/>
              <a:t>Τα εικονίδια είναι μικρές εικόνες που αντιπροσωπεύουν διαφορετικά προγράμματα ή αρχεία. Βοηθούν τους χρήστες να αναγνωρίσουν γρήγορα και να αποκτήσουν πρόσβαση στο απαιτούμενο αρχείο ή λογισμικό.</a:t>
            </a:r>
          </a:p>
          <a:p>
            <a:pPr marL="0" indent="0">
              <a:spcBef>
                <a:spcPts val="2500"/>
              </a:spcBef>
              <a:buNone/>
            </a:pPr>
            <a:r>
              <a:rPr lang="el" sz="1400" b="1"/>
              <a:t>Μενού</a:t>
            </a:r>
          </a:p>
          <a:p>
            <a:pPr marL="0" lvl="1" indent="0">
              <a:buNone/>
            </a:pPr>
            <a:r>
              <a:rPr lang="el" sz="1400"/>
              <a:t>Τα μενού είναι οι λίστες εντολών ή επιλογών που εμφανίζονται όταν ένας χρήστης κάνει κλικ στο εικονίδιο ή κάνει δεξί κλικ στην επιφάνεια εργασίας. Επιτρέπουν στους χρήστες να εκτελούν διάφορες λειτουργίες και να προσαρμόζουν την υπολογιστική τους εμπειρία.</a:t>
            </a:r>
            <a:endParaRPr lang="es-ES" sz="1400"/>
          </a:p>
        </p:txBody>
      </p:sp>
    </p:spTree>
    <p:extLst>
      <p:ext uri="{BB962C8B-B14F-4D97-AF65-F5344CB8AC3E}">
        <p14:creationId xmlns:p14="http://schemas.microsoft.com/office/powerpoint/2010/main" val="162387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Modern Laptop computers on a white background">
            <a:extLst>
              <a:ext uri="{FF2B5EF4-FFF2-40B4-BE49-F238E27FC236}">
                <a16:creationId xmlns:a16="http://schemas.microsoft.com/office/drawing/2014/main" id="{2BEA3596-3DE8-4880-A8D8-7362FB81DEFA}"/>
              </a:ext>
            </a:extLst>
          </p:cNvPr>
          <p:cNvPicPr>
            <a:picLocks noGrp="1" noChangeAspect="1"/>
          </p:cNvPicPr>
          <p:nvPr>
            <p:ph sz="half" idx="1"/>
          </p:nvPr>
        </p:nvPicPr>
        <p:blipFill>
          <a:blip r:embed="rId3"/>
          <a:srcRect l="21903" r="23031"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31B69F25-9534-A49D-6441-C97164761555}"/>
              </a:ext>
            </a:extLst>
          </p:cNvPr>
          <p:cNvSpPr>
            <a:spLocks noGrp="1"/>
          </p:cNvSpPr>
          <p:nvPr>
            <p:ph type="title"/>
          </p:nvPr>
        </p:nvSpPr>
        <p:spPr>
          <a:xfrm>
            <a:off x="5029200" y="914400"/>
            <a:ext cx="6501810" cy="1097280"/>
          </a:xfrm>
        </p:spPr>
        <p:txBody>
          <a:bodyPr vert="horz" lIns="91440" tIns="45720" rIns="91440" bIns="45720" rtlCol="0" anchor="t">
            <a:normAutofit fontScale="90000"/>
          </a:bodyPr>
          <a:lstStyle/>
          <a:p>
            <a:r>
              <a:rPr lang="el" sz="3400" b="1"/>
              <a:t>Άνοιγμα, κλείσιμο και ελαχιστοποίηση των παραθύρων</a:t>
            </a:r>
          </a:p>
        </p:txBody>
      </p:sp>
      <p:sp>
        <p:nvSpPr>
          <p:cNvPr id="4" name="Marcador de contenido 3">
            <a:extLst>
              <a:ext uri="{FF2B5EF4-FFF2-40B4-BE49-F238E27FC236}">
                <a16:creationId xmlns:a16="http://schemas.microsoft.com/office/drawing/2014/main" id="{C4E696F9-EF3E-87AC-738D-B40B53BC7DE9}"/>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l" sz="1400" b="1"/>
              <a:t>Άνοιγμα παραθύρων</a:t>
            </a:r>
          </a:p>
          <a:p>
            <a:pPr marL="0" lvl="1" indent="0">
              <a:buNone/>
            </a:pPr>
            <a:r>
              <a:rPr lang="el" sz="1400"/>
              <a:t>Τα Windows μπορούν να ανοίξουν κάνοντας διπλό κλικ στο εικονίδιο ή κάνοντας κλικ στη γραμμή εργασιών.</a:t>
            </a:r>
          </a:p>
          <a:p>
            <a:pPr marL="0" indent="0">
              <a:spcBef>
                <a:spcPts val="2500"/>
              </a:spcBef>
              <a:buNone/>
            </a:pPr>
            <a:r>
              <a:rPr lang="el" sz="1400" b="1"/>
              <a:t>Κλείσιμο παραθύρων</a:t>
            </a:r>
          </a:p>
          <a:p>
            <a:pPr marL="0" lvl="1" indent="0">
              <a:buNone/>
            </a:pPr>
            <a:r>
              <a:rPr lang="el" sz="1400"/>
              <a:t>Τα Windows μπορούν να κλείσουν κάνοντας κλικ στο κουμπί X ή χρησιμοποιώντας τη συντόμευση πληκτρολογίου Alt + F4.</a:t>
            </a:r>
          </a:p>
          <a:p>
            <a:pPr marL="0" indent="0">
              <a:spcBef>
                <a:spcPts val="2500"/>
              </a:spcBef>
              <a:buNone/>
            </a:pPr>
            <a:r>
              <a:rPr lang="el" sz="1400" b="1"/>
              <a:t>Ελαχιστοποίηση των Windows</a:t>
            </a:r>
          </a:p>
          <a:p>
            <a:pPr marL="0" lvl="1" indent="0">
              <a:buNone/>
            </a:pPr>
            <a:r>
              <a:rPr lang="el" sz="1400"/>
              <a:t>Τα Windows μπορούν να ελαχιστοποιηθούν κάνοντας κλικ στο κουμπί ελαχιστοποίησης ή χρησιμοποιώντας τη συντόμευση πληκτρολογίου Windows + Κάτω βέλος.</a:t>
            </a:r>
            <a:endParaRPr lang="es-ES" sz="1400"/>
          </a:p>
        </p:txBody>
      </p:sp>
    </p:spTree>
    <p:extLst>
      <p:ext uri="{BB962C8B-B14F-4D97-AF65-F5344CB8AC3E}">
        <p14:creationId xmlns:p14="http://schemas.microsoft.com/office/powerpoint/2010/main" val="189724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Laptop connected to folder - isolated on white with clipping path">
            <a:extLst>
              <a:ext uri="{FF2B5EF4-FFF2-40B4-BE49-F238E27FC236}">
                <a16:creationId xmlns:a16="http://schemas.microsoft.com/office/drawing/2014/main" id="{C47F3D04-9C0F-4E64-BA71-1C17D1830902}"/>
              </a:ext>
            </a:extLst>
          </p:cNvPr>
          <p:cNvPicPr>
            <a:picLocks noGrp="1" noChangeAspect="1"/>
          </p:cNvPicPr>
          <p:nvPr>
            <p:ph sz="half" idx="1"/>
          </p:nvPr>
        </p:nvPicPr>
        <p:blipFill>
          <a:blip r:embed="rId3"/>
          <a:srcRect l="8126" r="30001"/>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AC423B4-7CAB-DB3A-3A8D-873953C72955}"/>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l" sz="3400" b="1"/>
              <a:t>Πλοήγηση και διαχείριση αρχείων</a:t>
            </a:r>
          </a:p>
        </p:txBody>
      </p:sp>
      <p:sp>
        <p:nvSpPr>
          <p:cNvPr id="4" name="Marcador de contenido 3">
            <a:extLst>
              <a:ext uri="{FF2B5EF4-FFF2-40B4-BE49-F238E27FC236}">
                <a16:creationId xmlns:a16="http://schemas.microsoft.com/office/drawing/2014/main" id="{B869A5CB-EED2-6AC6-C05E-F682482D2DB7}"/>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l" sz="1400" b="1"/>
              <a:t>Πλοήγηση</a:t>
            </a:r>
          </a:p>
          <a:p>
            <a:pPr marL="0" lvl="1" indent="0">
              <a:buNone/>
            </a:pPr>
            <a:r>
              <a:rPr lang="el" sz="1400"/>
              <a:t>Η Εξερεύνηση αρχείων επιτρέπει στον χρήστη να περιηγείται εύκολα σε αρχεία και φακέλους στον υπολογιστή, βοηθώντας στον γρήγορο εντοπισμό των αρχείων και στην αποτελεσματική οργάνωση τους.</a:t>
            </a:r>
          </a:p>
          <a:p>
            <a:pPr marL="0" indent="0">
              <a:spcBef>
                <a:spcPts val="2500"/>
              </a:spcBef>
              <a:buNone/>
            </a:pPr>
            <a:r>
              <a:rPr lang="el" sz="1400" b="1"/>
              <a:t>Διαχείριση αρχείων και φακέλων</a:t>
            </a:r>
          </a:p>
          <a:p>
            <a:pPr marL="0" lvl="1" indent="0">
              <a:buNone/>
            </a:pPr>
            <a:r>
              <a:rPr lang="el" sz="1400"/>
              <a:t>Η Εξερεύνηση αρχείων διευκολύνει τη δημιουργία, τη διαγραφή και τη μετακίνηση αρχείων και φακέλων, επιτρέποντας στους χρήστες να διαχειρίζονται αποτελεσματικά τα αρχεία τους και να κρατούν οργανωμένο τον υπολογιστή τους.</a:t>
            </a:r>
          </a:p>
          <a:p>
            <a:pPr marL="0" indent="0">
              <a:spcBef>
                <a:spcPts val="2500"/>
              </a:spcBef>
              <a:buNone/>
            </a:pPr>
            <a:r>
              <a:rPr lang="el" sz="1400" b="1"/>
              <a:t>Ερευνα</a:t>
            </a:r>
          </a:p>
          <a:p>
            <a:pPr marL="0" lvl="1" indent="0">
              <a:buNone/>
            </a:pPr>
            <a:r>
              <a:rPr lang="el" sz="1400"/>
              <a:t>Το File Explorer παρέχει μια γραμμή αναζήτησης που επιτρέπει στο χρήστη να βρίσκει γρήγορα αρχεία στον υπολογιστή του. Αυτή η δυνατότητα βοηθά τους χρήστες να εξοικονομούν χρόνο αποφεύγοντας την ανάγκη να εντοπίζουν μη αυτόματα αρχεία και φακέλους.</a:t>
            </a:r>
            <a:endParaRPr lang="es-ES" sz="1400"/>
          </a:p>
        </p:txBody>
      </p:sp>
    </p:spTree>
    <p:extLst>
      <p:ext uri="{BB962C8B-B14F-4D97-AF65-F5344CB8AC3E}">
        <p14:creationId xmlns:p14="http://schemas.microsoft.com/office/powerpoint/2010/main" val="4086432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quot;Set of icons for organisation.  Includes documents, search icons, folders, etc  Hi Res raster file.Note that all images are my own design.&quot;">
            <a:extLst>
              <a:ext uri="{FF2B5EF4-FFF2-40B4-BE49-F238E27FC236}">
                <a16:creationId xmlns:a16="http://schemas.microsoft.com/office/drawing/2014/main" id="{3485078F-1C4A-41E9-9834-B2E1BF3C9075}"/>
              </a:ext>
            </a:extLst>
          </p:cNvPr>
          <p:cNvPicPr>
            <a:picLocks noGrp="1" noChangeAspect="1"/>
          </p:cNvPicPr>
          <p:nvPr>
            <p:ph sz="half" idx="1"/>
          </p:nvPr>
        </p:nvPicPr>
        <p:blipFill>
          <a:blip r:embed="rId3"/>
          <a:srcRect r="17504" b="1"/>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10727786-64A4-A636-5593-830594B299AA}"/>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l" sz="4000" b="1"/>
              <a:t>Εξερεύνηση αρχείων</a:t>
            </a:r>
          </a:p>
        </p:txBody>
      </p:sp>
      <p:sp>
        <p:nvSpPr>
          <p:cNvPr id="4" name="Marcador de contenido 3">
            <a:extLst>
              <a:ext uri="{FF2B5EF4-FFF2-40B4-BE49-F238E27FC236}">
                <a16:creationId xmlns:a16="http://schemas.microsoft.com/office/drawing/2014/main" id="{C304A0EC-4D13-0020-AD36-70B915342503}"/>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l" sz="1400" b="1"/>
              <a:t>Πλοήγηση σε αρχεία και φακέλους</a:t>
            </a:r>
          </a:p>
          <a:p>
            <a:pPr marL="0" lvl="1" indent="0">
              <a:buNone/>
            </a:pPr>
            <a:r>
              <a:rPr lang="el" sz="1400"/>
              <a:t>Η Εξερεύνηση αρχείων παρέχει μια ιεραρχική δομή για την πλοήγηση σε αρχεία και φακέλους στα Windows, επιτρέποντας στους χρήστες να εντοπίζουν εύκολα και να έχουν πρόσβαση στα αρχεία ή τους φακέλους που επιθυμούν.</a:t>
            </a:r>
          </a:p>
          <a:p>
            <a:pPr marL="0" indent="0">
              <a:spcBef>
                <a:spcPts val="2500"/>
              </a:spcBef>
              <a:buNone/>
            </a:pPr>
            <a:r>
              <a:rPr lang="el" sz="1400" b="1"/>
              <a:t>Δημιουργία νέων φακέλων</a:t>
            </a:r>
          </a:p>
          <a:p>
            <a:pPr marL="0" lvl="1" indent="0">
              <a:buNone/>
            </a:pPr>
            <a:r>
              <a:rPr lang="el" sz="1400"/>
              <a:t>Οι χρήστες μπορούν να δημιουργήσουν νέους φακέλους στην Εξερεύνηση αρχείων κάνοντας απλώς δεξί κλικ και επιλέγοντας Νέος φάκελος, επιτρέποντάς τους να οργανώνουν και να διαχειρίζονται εύκολα τα αρχεία τους.</a:t>
            </a:r>
          </a:p>
          <a:p>
            <a:pPr marL="0" indent="0">
              <a:spcBef>
                <a:spcPts val="2500"/>
              </a:spcBef>
              <a:buNone/>
            </a:pPr>
            <a:r>
              <a:rPr lang="el" sz="1400" b="1"/>
              <a:t>Μετακίνηση αρχείων</a:t>
            </a:r>
          </a:p>
          <a:p>
            <a:pPr marL="0" lvl="1" indent="0">
              <a:buNone/>
            </a:pPr>
            <a:r>
              <a:rPr lang="el" sz="1400"/>
              <a:t>Το File Explorer επιτρέπει στους χρήστες να μετακινούν εύκολα αρχεία μεταξύ φακέλων, απλώς σύροντάς τα και αποθέτοντάς τα στον επιθυμητό φάκελο, καθιστώντας τον ένα βολικό εργαλείο για τη διαχείριση αρχείων.</a:t>
            </a:r>
            <a:endParaRPr lang="es-ES" sz="1400"/>
          </a:p>
        </p:txBody>
      </p:sp>
    </p:spTree>
    <p:extLst>
      <p:ext uri="{BB962C8B-B14F-4D97-AF65-F5344CB8AC3E}">
        <p14:creationId xmlns:p14="http://schemas.microsoft.com/office/powerpoint/2010/main" val="3553132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567</TotalTime>
  <Words>1611</Words>
  <Application>Microsoft Office PowerPoint</Application>
  <PresentationFormat>Ευρεία οθόνη</PresentationFormat>
  <Paragraphs>95</Paragraphs>
  <Slides>12</Slides>
  <Notes>12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Aptos</vt:lpstr>
      <vt:lpstr>Aptos Display</vt:lpstr>
      <vt:lpstr>Arial</vt:lpstr>
      <vt:lpstr>Grandview Display</vt:lpstr>
      <vt:lpstr>Tema de Office</vt:lpstr>
      <vt:lpstr>Βασικό Πρόγραμμα Σπουδών Υπολογιστών</vt:lpstr>
      <vt:lpstr>Επισκόπηση παρουσίασης</vt:lpstr>
      <vt:lpstr>Ορισμός Λειτουργικού Συστήματος</vt:lpstr>
      <vt:lpstr>Τύποι λειτουργικών συστημάτων</vt:lpstr>
      <vt:lpstr>Βασικές Λειτουργίες Λειτουργικού Συστήματος</vt:lpstr>
      <vt:lpstr>Επιφάνεια εργασίας, Windows, εικονίδια και μενού</vt:lpstr>
      <vt:lpstr>Άνοιγμα, κλείσιμο και ελαχιστοποίηση των παραθύρων</vt:lpstr>
      <vt:lpstr>Πλοήγηση και διαχείριση αρχείων</vt:lpstr>
      <vt:lpstr>Εξερεύνηση αρχείων</vt:lpstr>
      <vt:lpstr>Διαχείριση και οργάνωση αρχείων</vt:lpstr>
      <vt:lpstr>Πρακτική Δραστηριότητα</vt:lpstr>
      <vt:lpstr>Σύναψη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Βασικό Πρόγραμμα Σπουδών Υπολογιστών</dc:title>
  <dc:creator>Manel Mena</dc:creator>
  <cp:lastModifiedBy>atsiov</cp:lastModifiedBy>
  <cp:revision>8</cp:revision>
  <dcterms:created xsi:type="dcterms:W3CDTF">2024-08-26T14:14:55Z</dcterms:created>
  <dcterms:modified xsi:type="dcterms:W3CDTF">2024-10-13T16:05:16Z</dcterms:modified>
</cp:coreProperties>
</file>